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4" r:id="rId8"/>
    <p:sldId id="263" r:id="rId9"/>
    <p:sldId id="265"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amunga, Charles D." userId="6cccb8f7-6328-4831-86d2-458e4a54dcca" providerId="ADAL" clId="{7B540EEC-867A-459A-B2C5-F4E390AB8C69}"/>
    <pc:docChg chg="custSel modSld">
      <pc:chgData name="Pilamunga, Charles D." userId="6cccb8f7-6328-4831-86d2-458e4a54dcca" providerId="ADAL" clId="{7B540EEC-867A-459A-B2C5-F4E390AB8C69}" dt="2020-04-24T20:59:40.700" v="65" actId="6549"/>
      <pc:docMkLst>
        <pc:docMk/>
      </pc:docMkLst>
      <pc:sldChg chg="modSp mod">
        <pc:chgData name="Pilamunga, Charles D." userId="6cccb8f7-6328-4831-86d2-458e4a54dcca" providerId="ADAL" clId="{7B540EEC-867A-459A-B2C5-F4E390AB8C69}" dt="2020-04-24T20:55:21.522" v="8" actId="14100"/>
        <pc:sldMkLst>
          <pc:docMk/>
          <pc:sldMk cId="556142829" sldId="261"/>
        </pc:sldMkLst>
        <pc:spChg chg="mod">
          <ac:chgData name="Pilamunga, Charles D." userId="6cccb8f7-6328-4831-86d2-458e4a54dcca" providerId="ADAL" clId="{7B540EEC-867A-459A-B2C5-F4E390AB8C69}" dt="2020-04-24T20:54:31.962" v="3" actId="122"/>
          <ac:spMkLst>
            <pc:docMk/>
            <pc:sldMk cId="556142829" sldId="261"/>
            <ac:spMk id="2" creationId="{00000000-0000-0000-0000-000000000000}"/>
          </ac:spMkLst>
        </pc:spChg>
        <pc:spChg chg="mod">
          <ac:chgData name="Pilamunga, Charles D." userId="6cccb8f7-6328-4831-86d2-458e4a54dcca" providerId="ADAL" clId="{7B540EEC-867A-459A-B2C5-F4E390AB8C69}" dt="2020-04-24T20:54:53.522" v="6" actId="255"/>
          <ac:spMkLst>
            <pc:docMk/>
            <pc:sldMk cId="556142829" sldId="261"/>
            <ac:spMk id="4" creationId="{00000000-0000-0000-0000-000000000000}"/>
          </ac:spMkLst>
        </pc:spChg>
        <pc:picChg chg="mod">
          <ac:chgData name="Pilamunga, Charles D." userId="6cccb8f7-6328-4831-86d2-458e4a54dcca" providerId="ADAL" clId="{7B540EEC-867A-459A-B2C5-F4E390AB8C69}" dt="2020-04-24T20:55:21.522" v="8" actId="14100"/>
          <ac:picMkLst>
            <pc:docMk/>
            <pc:sldMk cId="556142829" sldId="261"/>
            <ac:picMk id="3" creationId="{00000000-0000-0000-0000-000000000000}"/>
          </ac:picMkLst>
        </pc:picChg>
      </pc:sldChg>
      <pc:sldChg chg="modSp mod">
        <pc:chgData name="Pilamunga, Charles D." userId="6cccb8f7-6328-4831-86d2-458e4a54dcca" providerId="ADAL" clId="{7B540EEC-867A-459A-B2C5-F4E390AB8C69}" dt="2020-04-24T20:56:15.582" v="21" actId="1076"/>
        <pc:sldMkLst>
          <pc:docMk/>
          <pc:sldMk cId="3012337850" sldId="262"/>
        </pc:sldMkLst>
        <pc:spChg chg="mod">
          <ac:chgData name="Pilamunga, Charles D." userId="6cccb8f7-6328-4831-86d2-458e4a54dcca" providerId="ADAL" clId="{7B540EEC-867A-459A-B2C5-F4E390AB8C69}" dt="2020-04-24T20:56:02.642" v="17" actId="1076"/>
          <ac:spMkLst>
            <pc:docMk/>
            <pc:sldMk cId="3012337850" sldId="262"/>
            <ac:spMk id="2" creationId="{00000000-0000-0000-0000-000000000000}"/>
          </ac:spMkLst>
        </pc:spChg>
        <pc:spChg chg="mod">
          <ac:chgData name="Pilamunga, Charles D." userId="6cccb8f7-6328-4831-86d2-458e4a54dcca" providerId="ADAL" clId="{7B540EEC-867A-459A-B2C5-F4E390AB8C69}" dt="2020-04-24T20:55:54.422" v="15" actId="1076"/>
          <ac:spMkLst>
            <pc:docMk/>
            <pc:sldMk cId="3012337850" sldId="262"/>
            <ac:spMk id="4" creationId="{00000000-0000-0000-0000-000000000000}"/>
          </ac:spMkLst>
        </pc:spChg>
        <pc:picChg chg="mod">
          <ac:chgData name="Pilamunga, Charles D." userId="6cccb8f7-6328-4831-86d2-458e4a54dcca" providerId="ADAL" clId="{7B540EEC-867A-459A-B2C5-F4E390AB8C69}" dt="2020-04-24T20:56:15.582" v="21" actId="1076"/>
          <ac:picMkLst>
            <pc:docMk/>
            <pc:sldMk cId="3012337850" sldId="262"/>
            <ac:picMk id="3" creationId="{00000000-0000-0000-0000-000000000000}"/>
          </ac:picMkLst>
        </pc:picChg>
      </pc:sldChg>
      <pc:sldChg chg="modSp mod">
        <pc:chgData name="Pilamunga, Charles D." userId="6cccb8f7-6328-4831-86d2-458e4a54dcca" providerId="ADAL" clId="{7B540EEC-867A-459A-B2C5-F4E390AB8C69}" dt="2020-04-24T20:56:42.702" v="23" actId="33524"/>
        <pc:sldMkLst>
          <pc:docMk/>
          <pc:sldMk cId="82006014" sldId="264"/>
        </pc:sldMkLst>
        <pc:spChg chg="mod">
          <ac:chgData name="Pilamunga, Charles D." userId="6cccb8f7-6328-4831-86d2-458e4a54dcca" providerId="ADAL" clId="{7B540EEC-867A-459A-B2C5-F4E390AB8C69}" dt="2020-04-24T20:56:42.702" v="23" actId="33524"/>
          <ac:spMkLst>
            <pc:docMk/>
            <pc:sldMk cId="82006014" sldId="264"/>
            <ac:spMk id="3" creationId="{00000000-0000-0000-0000-000000000000}"/>
          </ac:spMkLst>
        </pc:spChg>
      </pc:sldChg>
      <pc:sldChg chg="modSp mod">
        <pc:chgData name="Pilamunga, Charles D." userId="6cccb8f7-6328-4831-86d2-458e4a54dcca" providerId="ADAL" clId="{7B540EEC-867A-459A-B2C5-F4E390AB8C69}" dt="2020-04-24T20:57:55.203" v="34" actId="1076"/>
        <pc:sldMkLst>
          <pc:docMk/>
          <pc:sldMk cId="2692036495" sldId="265"/>
        </pc:sldMkLst>
        <pc:spChg chg="mod">
          <ac:chgData name="Pilamunga, Charles D." userId="6cccb8f7-6328-4831-86d2-458e4a54dcca" providerId="ADAL" clId="{7B540EEC-867A-459A-B2C5-F4E390AB8C69}" dt="2020-04-24T20:57:26.131" v="26" actId="122"/>
          <ac:spMkLst>
            <pc:docMk/>
            <pc:sldMk cId="2692036495" sldId="265"/>
            <ac:spMk id="2" creationId="{00000000-0000-0000-0000-000000000000}"/>
          </ac:spMkLst>
        </pc:spChg>
        <pc:spChg chg="mod">
          <ac:chgData name="Pilamunga, Charles D." userId="6cccb8f7-6328-4831-86d2-458e4a54dcca" providerId="ADAL" clId="{7B540EEC-867A-459A-B2C5-F4E390AB8C69}" dt="2020-04-24T20:57:38.591" v="29" actId="255"/>
          <ac:spMkLst>
            <pc:docMk/>
            <pc:sldMk cId="2692036495" sldId="265"/>
            <ac:spMk id="4" creationId="{00000000-0000-0000-0000-000000000000}"/>
          </ac:spMkLst>
        </pc:spChg>
        <pc:picChg chg="mod">
          <ac:chgData name="Pilamunga, Charles D." userId="6cccb8f7-6328-4831-86d2-458e4a54dcca" providerId="ADAL" clId="{7B540EEC-867A-459A-B2C5-F4E390AB8C69}" dt="2020-04-24T20:57:55.203" v="34" actId="1076"/>
          <ac:picMkLst>
            <pc:docMk/>
            <pc:sldMk cId="2692036495" sldId="265"/>
            <ac:picMk id="3" creationId="{00000000-0000-0000-0000-000000000000}"/>
          </ac:picMkLst>
        </pc:picChg>
      </pc:sldChg>
      <pc:sldChg chg="modSp mod">
        <pc:chgData name="Pilamunga, Charles D." userId="6cccb8f7-6328-4831-86d2-458e4a54dcca" providerId="ADAL" clId="{7B540EEC-867A-459A-B2C5-F4E390AB8C69}" dt="2020-04-24T20:59:40.700" v="65" actId="6549"/>
        <pc:sldMkLst>
          <pc:docMk/>
          <pc:sldMk cId="3816782276" sldId="267"/>
        </pc:sldMkLst>
        <pc:spChg chg="mod">
          <ac:chgData name="Pilamunga, Charles D." userId="6cccb8f7-6328-4831-86d2-458e4a54dcca" providerId="ADAL" clId="{7B540EEC-867A-459A-B2C5-F4E390AB8C69}" dt="2020-04-24T20:59:40.700" v="65" actId="6549"/>
          <ac:spMkLst>
            <pc:docMk/>
            <pc:sldMk cId="3816782276" sldId="267"/>
            <ac:spMk id="3" creationId="{00000000-0000-0000-0000-000000000000}"/>
          </ac:spMkLst>
        </pc:spChg>
      </pc:sldChg>
      <pc:sldChg chg="modSp mod">
        <pc:chgData name="Pilamunga, Charles D." userId="6cccb8f7-6328-4831-86d2-458e4a54dcca" providerId="ADAL" clId="{7B540EEC-867A-459A-B2C5-F4E390AB8C69}" dt="2020-04-24T20:58:49.395" v="41" actId="14100"/>
        <pc:sldMkLst>
          <pc:docMk/>
          <pc:sldMk cId="3316278051" sldId="268"/>
        </pc:sldMkLst>
        <pc:spChg chg="mod">
          <ac:chgData name="Pilamunga, Charles D." userId="6cccb8f7-6328-4831-86d2-458e4a54dcca" providerId="ADAL" clId="{7B540EEC-867A-459A-B2C5-F4E390AB8C69}" dt="2020-04-24T20:58:25.789" v="37" actId="122"/>
          <ac:spMkLst>
            <pc:docMk/>
            <pc:sldMk cId="3316278051" sldId="268"/>
            <ac:spMk id="2" creationId="{00000000-0000-0000-0000-000000000000}"/>
          </ac:spMkLst>
        </pc:spChg>
        <pc:spChg chg="mod">
          <ac:chgData name="Pilamunga, Charles D." userId="6cccb8f7-6328-4831-86d2-458e4a54dcca" providerId="ADAL" clId="{7B540EEC-867A-459A-B2C5-F4E390AB8C69}" dt="2020-04-24T20:58:49.395" v="41" actId="14100"/>
          <ac:spMkLst>
            <pc:docMk/>
            <pc:sldMk cId="3316278051" sldId="268"/>
            <ac:spMk id="4" creationId="{00000000-0000-0000-0000-000000000000}"/>
          </ac:spMkLst>
        </pc:spChg>
        <pc:picChg chg="mod">
          <ac:chgData name="Pilamunga, Charles D." userId="6cccb8f7-6328-4831-86d2-458e4a54dcca" providerId="ADAL" clId="{7B540EEC-867A-459A-B2C5-F4E390AB8C69}" dt="2020-04-24T20:58:28.465" v="38" actId="14100"/>
          <ac:picMkLst>
            <pc:docMk/>
            <pc:sldMk cId="3316278051" sldId="268"/>
            <ac:picMk id="3"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4B6369-76E4-1940-B64A-F9147E7C33FC}"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EF90A-5364-454B-B73C-25038313D2F6}" type="slidenum">
              <a:rPr lang="en-US" smtClean="0"/>
              <a:t>‹#›</a:t>
            </a:fld>
            <a:endParaRPr lang="en-US"/>
          </a:p>
        </p:txBody>
      </p:sp>
    </p:spTree>
    <p:extLst>
      <p:ext uri="{BB962C8B-B14F-4D97-AF65-F5344CB8AC3E}">
        <p14:creationId xmlns:p14="http://schemas.microsoft.com/office/powerpoint/2010/main" val="73791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4B6369-76E4-1940-B64A-F9147E7C33FC}"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EF90A-5364-454B-B73C-25038313D2F6}" type="slidenum">
              <a:rPr lang="en-US" smtClean="0"/>
              <a:t>‹#›</a:t>
            </a:fld>
            <a:endParaRPr lang="en-US"/>
          </a:p>
        </p:txBody>
      </p:sp>
    </p:spTree>
    <p:extLst>
      <p:ext uri="{BB962C8B-B14F-4D97-AF65-F5344CB8AC3E}">
        <p14:creationId xmlns:p14="http://schemas.microsoft.com/office/powerpoint/2010/main" val="405718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4B6369-76E4-1940-B64A-F9147E7C33FC}"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EF90A-5364-454B-B73C-25038313D2F6}" type="slidenum">
              <a:rPr lang="en-US" smtClean="0"/>
              <a:t>‹#›</a:t>
            </a:fld>
            <a:endParaRPr lang="en-US"/>
          </a:p>
        </p:txBody>
      </p:sp>
    </p:spTree>
    <p:extLst>
      <p:ext uri="{BB962C8B-B14F-4D97-AF65-F5344CB8AC3E}">
        <p14:creationId xmlns:p14="http://schemas.microsoft.com/office/powerpoint/2010/main" val="337313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4B6369-76E4-1940-B64A-F9147E7C33FC}"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EF90A-5364-454B-B73C-25038313D2F6}" type="slidenum">
              <a:rPr lang="en-US" smtClean="0"/>
              <a:t>‹#›</a:t>
            </a:fld>
            <a:endParaRPr lang="en-US"/>
          </a:p>
        </p:txBody>
      </p:sp>
    </p:spTree>
    <p:extLst>
      <p:ext uri="{BB962C8B-B14F-4D97-AF65-F5344CB8AC3E}">
        <p14:creationId xmlns:p14="http://schemas.microsoft.com/office/powerpoint/2010/main" val="57990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4B6369-76E4-1940-B64A-F9147E7C33FC}"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EF90A-5364-454B-B73C-25038313D2F6}" type="slidenum">
              <a:rPr lang="en-US" smtClean="0"/>
              <a:t>‹#›</a:t>
            </a:fld>
            <a:endParaRPr lang="en-US"/>
          </a:p>
        </p:txBody>
      </p:sp>
    </p:spTree>
    <p:extLst>
      <p:ext uri="{BB962C8B-B14F-4D97-AF65-F5344CB8AC3E}">
        <p14:creationId xmlns:p14="http://schemas.microsoft.com/office/powerpoint/2010/main" val="385638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4B6369-76E4-1940-B64A-F9147E7C33FC}"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EF90A-5364-454B-B73C-25038313D2F6}" type="slidenum">
              <a:rPr lang="en-US" smtClean="0"/>
              <a:t>‹#›</a:t>
            </a:fld>
            <a:endParaRPr lang="en-US"/>
          </a:p>
        </p:txBody>
      </p:sp>
    </p:spTree>
    <p:extLst>
      <p:ext uri="{BB962C8B-B14F-4D97-AF65-F5344CB8AC3E}">
        <p14:creationId xmlns:p14="http://schemas.microsoft.com/office/powerpoint/2010/main" val="378498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4B6369-76E4-1940-B64A-F9147E7C33FC}" type="datetimeFigureOut">
              <a:rPr lang="en-US" smtClean="0"/>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EF90A-5364-454B-B73C-25038313D2F6}" type="slidenum">
              <a:rPr lang="en-US" smtClean="0"/>
              <a:t>‹#›</a:t>
            </a:fld>
            <a:endParaRPr lang="en-US"/>
          </a:p>
        </p:txBody>
      </p:sp>
    </p:spTree>
    <p:extLst>
      <p:ext uri="{BB962C8B-B14F-4D97-AF65-F5344CB8AC3E}">
        <p14:creationId xmlns:p14="http://schemas.microsoft.com/office/powerpoint/2010/main" val="158219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4B6369-76E4-1940-B64A-F9147E7C33FC}" type="datetimeFigureOut">
              <a:rPr lang="en-US" smtClean="0"/>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EF90A-5364-454B-B73C-25038313D2F6}" type="slidenum">
              <a:rPr lang="en-US" smtClean="0"/>
              <a:t>‹#›</a:t>
            </a:fld>
            <a:endParaRPr lang="en-US"/>
          </a:p>
        </p:txBody>
      </p:sp>
    </p:spTree>
    <p:extLst>
      <p:ext uri="{BB962C8B-B14F-4D97-AF65-F5344CB8AC3E}">
        <p14:creationId xmlns:p14="http://schemas.microsoft.com/office/powerpoint/2010/main" val="123467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B6369-76E4-1940-B64A-F9147E7C33FC}" type="datetimeFigureOut">
              <a:rPr lang="en-US" smtClean="0"/>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EF90A-5364-454B-B73C-25038313D2F6}" type="slidenum">
              <a:rPr lang="en-US" smtClean="0"/>
              <a:t>‹#›</a:t>
            </a:fld>
            <a:endParaRPr lang="en-US"/>
          </a:p>
        </p:txBody>
      </p:sp>
    </p:spTree>
    <p:extLst>
      <p:ext uri="{BB962C8B-B14F-4D97-AF65-F5344CB8AC3E}">
        <p14:creationId xmlns:p14="http://schemas.microsoft.com/office/powerpoint/2010/main" val="86935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4B6369-76E4-1940-B64A-F9147E7C33FC}"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EF90A-5364-454B-B73C-25038313D2F6}" type="slidenum">
              <a:rPr lang="en-US" smtClean="0"/>
              <a:t>‹#›</a:t>
            </a:fld>
            <a:endParaRPr lang="en-US"/>
          </a:p>
        </p:txBody>
      </p:sp>
    </p:spTree>
    <p:extLst>
      <p:ext uri="{BB962C8B-B14F-4D97-AF65-F5344CB8AC3E}">
        <p14:creationId xmlns:p14="http://schemas.microsoft.com/office/powerpoint/2010/main" val="262502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4B6369-76E4-1940-B64A-F9147E7C33FC}"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EF90A-5364-454B-B73C-25038313D2F6}" type="slidenum">
              <a:rPr lang="en-US" smtClean="0"/>
              <a:t>‹#›</a:t>
            </a:fld>
            <a:endParaRPr lang="en-US"/>
          </a:p>
        </p:txBody>
      </p:sp>
    </p:spTree>
    <p:extLst>
      <p:ext uri="{BB962C8B-B14F-4D97-AF65-F5344CB8AC3E}">
        <p14:creationId xmlns:p14="http://schemas.microsoft.com/office/powerpoint/2010/main" val="210964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B6369-76E4-1940-B64A-F9147E7C33FC}" type="datetimeFigureOut">
              <a:rPr lang="en-US" smtClean="0"/>
              <a:t>4/24/2020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EF90A-5364-454B-B73C-25038313D2F6}" type="slidenum">
              <a:rPr lang="en-US" smtClean="0"/>
              <a:t>‹#›</a:t>
            </a:fld>
            <a:endParaRPr lang="en-US"/>
          </a:p>
        </p:txBody>
      </p:sp>
    </p:spTree>
    <p:extLst>
      <p:ext uri="{BB962C8B-B14F-4D97-AF65-F5344CB8AC3E}">
        <p14:creationId xmlns:p14="http://schemas.microsoft.com/office/powerpoint/2010/main" val="216547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4_R106519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8072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Nationalism and the Spread of Democracy  (1790–1914)</a:t>
            </a:r>
            <a:r>
              <a:rPr lang="en-US" sz="2400" dirty="0">
                <a:solidFill>
                  <a:srgbClr val="DA0202"/>
                </a:solidFill>
              </a:rPr>
              <a:t> </a:t>
            </a:r>
          </a:p>
          <a:p>
            <a:r>
              <a:rPr lang="en-US" sz="2400" b="1" dirty="0"/>
              <a:t>Topic 8 Lesson 4 </a:t>
            </a:r>
            <a:r>
              <a:rPr lang="en-US" sz="2400" dirty="0"/>
              <a:t>The Unification of Italy </a:t>
            </a:r>
          </a:p>
        </p:txBody>
      </p:sp>
    </p:spTree>
    <p:extLst>
      <p:ext uri="{BB962C8B-B14F-4D97-AF65-F5344CB8AC3E}">
        <p14:creationId xmlns:p14="http://schemas.microsoft.com/office/powerpoint/2010/main" val="5992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812" y="173335"/>
            <a:ext cx="8934268" cy="461665"/>
          </a:xfrm>
          <a:prstGeom prst="rect">
            <a:avLst/>
          </a:prstGeom>
          <a:noFill/>
        </p:spPr>
        <p:txBody>
          <a:bodyPr vert="horz" wrap="square" rtlCol="0">
            <a:spAutoFit/>
          </a:bodyPr>
          <a:lstStyle/>
          <a:p>
            <a:pPr algn="ctr"/>
            <a:r>
              <a:rPr lang="en-US" sz="2400" b="1" dirty="0">
                <a:solidFill>
                  <a:srgbClr val="0072BC"/>
                </a:solidFill>
              </a:rPr>
              <a:t>Italy Faces New Challenges</a:t>
            </a:r>
          </a:p>
        </p:txBody>
      </p:sp>
      <p:sp>
        <p:nvSpPr>
          <p:cNvPr id="3" name="TextBox 2"/>
          <p:cNvSpPr txBox="1"/>
          <p:nvPr/>
        </p:nvSpPr>
        <p:spPr>
          <a:xfrm>
            <a:off x="87812" y="833483"/>
            <a:ext cx="8934268" cy="5262979"/>
          </a:xfrm>
          <a:prstGeom prst="rect">
            <a:avLst/>
          </a:prstGeom>
          <a:noFill/>
        </p:spPr>
        <p:txBody>
          <a:bodyPr vert="horz" wrap="square" rtlCol="0">
            <a:spAutoFit/>
          </a:bodyPr>
          <a:lstStyle/>
          <a:p>
            <a:pPr algn="ctr"/>
            <a:r>
              <a:rPr lang="en-US" sz="2400" dirty="0"/>
              <a:t>Regional Differences</a:t>
            </a:r>
          </a:p>
          <a:p>
            <a:pPr marL="342900" indent="-342900">
              <a:buFont typeface="Arial" panose="020B0604020202020204" pitchFamily="34" charset="0"/>
              <a:buChar char="•"/>
            </a:pPr>
            <a:r>
              <a:rPr lang="en-US" sz="2400" dirty="0"/>
              <a:t>North had more wealth and cities. South was more agrarian</a:t>
            </a:r>
          </a:p>
          <a:p>
            <a:pPr algn="ctr"/>
            <a:r>
              <a:rPr lang="en-US" sz="2400" dirty="0"/>
              <a:t>Conflict with the Papal States</a:t>
            </a:r>
          </a:p>
          <a:p>
            <a:pPr marL="342900" indent="-342900">
              <a:buFont typeface="Arial" panose="020B0604020202020204" pitchFamily="34" charset="0"/>
              <a:buChar char="•"/>
            </a:pPr>
            <a:r>
              <a:rPr lang="en-US" sz="2400" dirty="0"/>
              <a:t>The Church, angry with its treatment, told its petitioners not to cooperate with the new kingdom</a:t>
            </a:r>
          </a:p>
          <a:p>
            <a:pPr algn="ctr"/>
            <a:r>
              <a:rPr lang="en-US" sz="2400" dirty="0"/>
              <a:t>Political and Social Turmoil</a:t>
            </a:r>
          </a:p>
          <a:p>
            <a:pPr marL="342900" indent="-342900">
              <a:buFont typeface="Arial" panose="020B0604020202020204" pitchFamily="34" charset="0"/>
              <a:buChar char="•"/>
            </a:pPr>
            <a:r>
              <a:rPr lang="en-US" sz="2400" dirty="0"/>
              <a:t>Few men had the right to vote. The government was conservative</a:t>
            </a:r>
          </a:p>
          <a:p>
            <a:pPr marL="342900" indent="-342900">
              <a:buFont typeface="Arial" panose="020B0604020202020204" pitchFamily="34" charset="0"/>
              <a:buChar char="•"/>
            </a:pPr>
            <a:r>
              <a:rPr lang="en-US" sz="2400" dirty="0"/>
              <a:t>Socialists and anarchists strike and sabotage to force change</a:t>
            </a:r>
          </a:p>
          <a:p>
            <a:pPr marL="342900" indent="-342900">
              <a:buFont typeface="Arial" panose="020B0604020202020204" pitchFamily="34" charset="0"/>
              <a:buChar char="•"/>
            </a:pPr>
            <a:r>
              <a:rPr lang="en-US" sz="2400"/>
              <a:t>The government </a:t>
            </a:r>
            <a:r>
              <a:rPr lang="en-US" sz="2400" dirty="0"/>
              <a:t>will pass laws to improve conditions and will try to take over Ethiopia to distract attention at home</a:t>
            </a:r>
          </a:p>
          <a:p>
            <a:pPr algn="ctr"/>
            <a:r>
              <a:rPr lang="en-US" sz="2400" dirty="0"/>
              <a:t>Economic Progress</a:t>
            </a:r>
          </a:p>
          <a:p>
            <a:pPr marL="342900" indent="-342900">
              <a:buFont typeface="Arial" panose="020B0604020202020204" pitchFamily="34" charset="0"/>
              <a:buChar char="•"/>
            </a:pPr>
            <a:r>
              <a:rPr lang="en-US" sz="2400" dirty="0"/>
              <a:t>There will be some economic progress in Italy. Factory jobs will help</a:t>
            </a:r>
          </a:p>
          <a:p>
            <a:pPr marL="342900" indent="-342900">
              <a:buFont typeface="Arial" panose="020B0604020202020204" pitchFamily="34" charset="0"/>
              <a:buChar char="•"/>
            </a:pPr>
            <a:r>
              <a:rPr lang="en-US" sz="2400" dirty="0"/>
              <a:t>The population growth will cause tension but emigrating to the United States, Canada, and Latin America will help</a:t>
            </a:r>
          </a:p>
        </p:txBody>
      </p:sp>
    </p:spTree>
    <p:extLst>
      <p:ext uri="{BB962C8B-B14F-4D97-AF65-F5344CB8AC3E}">
        <p14:creationId xmlns:p14="http://schemas.microsoft.com/office/powerpoint/2010/main" val="3816782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404167"/>
            <a:ext cx="8541043" cy="461665"/>
          </a:xfrm>
          <a:prstGeom prst="rect">
            <a:avLst/>
          </a:prstGeom>
          <a:noFill/>
        </p:spPr>
        <p:txBody>
          <a:bodyPr vert="horz" wrap="square" rtlCol="0">
            <a:spAutoFit/>
          </a:bodyPr>
          <a:lstStyle/>
          <a:p>
            <a:pPr algn="ctr"/>
            <a:r>
              <a:rPr lang="en-US" sz="2400" b="1" dirty="0">
                <a:solidFill>
                  <a:srgbClr val="0072BC"/>
                </a:solidFill>
              </a:rPr>
              <a:t>Italy Faces New Challenges</a:t>
            </a:r>
          </a:p>
        </p:txBody>
      </p:sp>
      <p:pic>
        <p:nvPicPr>
          <p:cNvPr id="3" name="Picture 2" descr="HSWH_SC_L04_R106519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055077"/>
            <a:ext cx="8280400" cy="4647223"/>
          </a:xfrm>
          <a:prstGeom prst="rect">
            <a:avLst/>
          </a:prstGeom>
        </p:spPr>
      </p:pic>
      <p:sp>
        <p:nvSpPr>
          <p:cNvPr id="4" name="TextBox 3"/>
          <p:cNvSpPr txBox="1"/>
          <p:nvPr/>
        </p:nvSpPr>
        <p:spPr>
          <a:xfrm>
            <a:off x="279400" y="5778500"/>
            <a:ext cx="8541042" cy="1015663"/>
          </a:xfrm>
          <a:prstGeom prst="rect">
            <a:avLst/>
          </a:prstGeom>
          <a:noFill/>
        </p:spPr>
        <p:txBody>
          <a:bodyPr vert="horz" wrap="square" rtlCol="0">
            <a:spAutoFit/>
          </a:bodyPr>
          <a:lstStyle/>
          <a:p>
            <a:r>
              <a:rPr lang="en-US" sz="2000" dirty="0"/>
              <a:t>Analyze Political Cartoons Garibaldi suggests that Pope Pius IX trade his papal cap for the cap of 'liberty' that he offers. What does Garibaldi want? How do you think the Pope feels about the offer?</a:t>
            </a:r>
          </a:p>
        </p:txBody>
      </p:sp>
    </p:spTree>
    <p:extLst>
      <p:ext uri="{BB962C8B-B14F-4D97-AF65-F5344CB8AC3E}">
        <p14:creationId xmlns:p14="http://schemas.microsoft.com/office/powerpoint/2010/main" val="331627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First Steps to Italian Unity</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What was the goal of Young Italy?</a:t>
            </a:r>
          </a:p>
          <a:p>
            <a:endParaRPr lang="en-US" sz="1600"/>
          </a:p>
          <a:p>
            <a:r>
              <a:rPr lang="en-US" sz="1600"/>
              <a:t>A.  to keep Italy divided into separate city states</a:t>
            </a:r>
          </a:p>
          <a:p>
            <a:r>
              <a:rPr lang="en-US" sz="1600"/>
              <a:t>B.  to unite Italy into an independent, republican nation</a:t>
            </a:r>
          </a:p>
          <a:p>
            <a:r>
              <a:rPr lang="en-US" sz="1600"/>
              <a:t>C.  to unite Italy under an absolute monarch</a:t>
            </a:r>
          </a:p>
          <a:p>
            <a:r>
              <a:rPr lang="en-US" sz="1600"/>
              <a:t>D.  to separate Italy into north and south regions, each with its own government</a:t>
            </a:r>
          </a:p>
        </p:txBody>
      </p:sp>
    </p:spTree>
    <p:extLst>
      <p:ext uri="{BB962C8B-B14F-4D97-AF65-F5344CB8AC3E}">
        <p14:creationId xmlns:p14="http://schemas.microsoft.com/office/powerpoint/2010/main" val="408272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Struggle for Italy</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Which Italian nationalist used Realpolitik techniques to strengthen Sardinia’s economy?</a:t>
            </a:r>
          </a:p>
          <a:p>
            <a:endParaRPr lang="en-US" sz="1600"/>
          </a:p>
          <a:p>
            <a:r>
              <a:rPr lang="en-US" sz="1600"/>
              <a:t>A.  Giuseppe Garibaldi</a:t>
            </a:r>
          </a:p>
          <a:p>
            <a:r>
              <a:rPr lang="en-US" sz="1600"/>
              <a:t>B.  Victor Emmanuel</a:t>
            </a:r>
          </a:p>
          <a:p>
            <a:r>
              <a:rPr lang="en-US" sz="1600"/>
              <a:t>C.  Giuseppe Mazzini</a:t>
            </a:r>
          </a:p>
          <a:p>
            <a:r>
              <a:rPr lang="en-US" sz="1600"/>
              <a:t>D.  Camillo Cavour</a:t>
            </a:r>
          </a:p>
        </p:txBody>
      </p:sp>
    </p:spTree>
    <p:extLst>
      <p:ext uri="{BB962C8B-B14F-4D97-AF65-F5344CB8AC3E}">
        <p14:creationId xmlns:p14="http://schemas.microsoft.com/office/powerpoint/2010/main" val="301166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Italy Faces New Challenges</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What was one post-unification issue that encouraged some Italians to emigrate?</a:t>
            </a:r>
          </a:p>
          <a:p>
            <a:endParaRPr lang="en-US" sz="1600"/>
          </a:p>
          <a:p>
            <a:r>
              <a:rPr lang="en-US" sz="1600"/>
              <a:t>A.  rapid population growth</a:t>
            </a:r>
          </a:p>
          <a:p>
            <a:r>
              <a:rPr lang="en-US" sz="1600"/>
              <a:t>B.  encouragement of the Catholic Church</a:t>
            </a:r>
          </a:p>
          <a:p>
            <a:r>
              <a:rPr lang="en-US" sz="1600"/>
              <a:t>C.  expansion of rural farmlands</a:t>
            </a:r>
          </a:p>
          <a:p>
            <a:r>
              <a:rPr lang="en-US" sz="1600"/>
              <a:t>D.  required service in the military</a:t>
            </a:r>
          </a:p>
        </p:txBody>
      </p:sp>
    </p:spTree>
    <p:extLst>
      <p:ext uri="{BB962C8B-B14F-4D97-AF65-F5344CB8AC3E}">
        <p14:creationId xmlns:p14="http://schemas.microsoft.com/office/powerpoint/2010/main" val="2733837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7620000" cy="1938992"/>
          </a:xfrm>
          <a:prstGeom prst="rect">
            <a:avLst/>
          </a:prstGeom>
          <a:noFill/>
        </p:spPr>
        <p:txBody>
          <a:bodyPr vert="horz" rtlCol="0">
            <a:spAutoFit/>
          </a:bodyPr>
          <a:lstStyle/>
          <a:p>
            <a:pPr marL="342900" indent="-342900">
              <a:buChar char="•"/>
            </a:pPr>
            <a:r>
              <a:rPr lang="en-US" sz="2400" dirty="0"/>
              <a:t>List the key obstacles to Italian unity.</a:t>
            </a:r>
          </a:p>
          <a:p>
            <a:pPr marL="342900" indent="-342900">
              <a:buChar char="•"/>
            </a:pPr>
            <a:r>
              <a:rPr lang="en-US" sz="2400" dirty="0"/>
              <a:t>Evaluate the roles played by Cavour and Garibaldi in Italian unification.</a:t>
            </a:r>
          </a:p>
          <a:p>
            <a:pPr marL="342900" indent="-342900">
              <a:buChar char="•"/>
            </a:pPr>
            <a:r>
              <a:rPr lang="en-US" sz="2400" dirty="0"/>
              <a:t>Describe the challenges that faced the new nation of Italy.</a:t>
            </a:r>
          </a:p>
        </p:txBody>
      </p:sp>
      <p:sp>
        <p:nvSpPr>
          <p:cNvPr id="6" name="TextBox 5"/>
          <p:cNvSpPr txBox="1"/>
          <p:nvPr/>
        </p:nvSpPr>
        <p:spPr>
          <a:xfrm>
            <a:off x="312057" y="486920"/>
            <a:ext cx="8864600" cy="830997"/>
          </a:xfrm>
          <a:prstGeom prst="rect">
            <a:avLst/>
          </a:prstGeom>
          <a:noFill/>
        </p:spPr>
        <p:txBody>
          <a:bodyPr vert="horz" wrap="square" rtlCol="0">
            <a:spAutoFit/>
          </a:bodyPr>
          <a:lstStyle/>
          <a:p>
            <a:r>
              <a:rPr lang="en-US" sz="2400" b="1" dirty="0">
                <a:solidFill>
                  <a:srgbClr val="DA0202"/>
                </a:solidFill>
              </a:rPr>
              <a:t>Nationalism and the Spread of Democracy  (1790–1914)</a:t>
            </a:r>
            <a:r>
              <a:rPr lang="en-US" sz="2400" dirty="0">
                <a:solidFill>
                  <a:srgbClr val="DA0202"/>
                </a:solidFill>
              </a:rPr>
              <a:t> </a:t>
            </a:r>
          </a:p>
          <a:p>
            <a:r>
              <a:rPr lang="en-US" sz="2400" b="1" dirty="0"/>
              <a:t>Topic 8 Lesson 4 </a:t>
            </a:r>
            <a:r>
              <a:rPr lang="en-US" sz="2400" dirty="0"/>
              <a:t>The Unification of Italy </a:t>
            </a:r>
          </a:p>
        </p:txBody>
      </p:sp>
    </p:spTree>
    <p:extLst>
      <p:ext uri="{BB962C8B-B14F-4D97-AF65-F5344CB8AC3E}">
        <p14:creationId xmlns:p14="http://schemas.microsoft.com/office/powerpoint/2010/main" val="330581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Key Terms</a:t>
            </a:r>
          </a:p>
        </p:txBody>
      </p:sp>
      <p:sp>
        <p:nvSpPr>
          <p:cNvPr id="5" name="TextBox 4"/>
          <p:cNvSpPr txBox="1"/>
          <p:nvPr/>
        </p:nvSpPr>
        <p:spPr>
          <a:xfrm>
            <a:off x="279400" y="2032000"/>
            <a:ext cx="7620000" cy="1569660"/>
          </a:xfrm>
          <a:prstGeom prst="rect">
            <a:avLst/>
          </a:prstGeom>
          <a:noFill/>
        </p:spPr>
        <p:txBody>
          <a:bodyPr vert="horz" rtlCol="0">
            <a:spAutoFit/>
          </a:bodyPr>
          <a:lstStyle/>
          <a:p>
            <a:pPr marL="342900" indent="-342900">
              <a:buChar char="•"/>
            </a:pPr>
            <a:r>
              <a:rPr lang="en-US" sz="2400" dirty="0"/>
              <a:t>Camillo Cavour</a:t>
            </a:r>
          </a:p>
          <a:p>
            <a:pPr marL="342900" indent="-342900">
              <a:buChar char="•"/>
            </a:pPr>
            <a:r>
              <a:rPr lang="en-US" sz="2400" dirty="0"/>
              <a:t>Giuseppe Garibaldi</a:t>
            </a:r>
          </a:p>
          <a:p>
            <a:pPr marL="342900" indent="-342900">
              <a:buChar char="•"/>
            </a:pPr>
            <a:r>
              <a:rPr lang="en-US" sz="2400" dirty="0"/>
              <a:t>anarchists,</a:t>
            </a:r>
          </a:p>
          <a:p>
            <a:pPr marL="342900" indent="-342900">
              <a:buChar char="•"/>
            </a:pPr>
            <a:r>
              <a:rPr lang="en-US" sz="2400" dirty="0"/>
              <a:t>emigration,</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Nationalism and the Spread of Democracy  (1790–1914)</a:t>
            </a:r>
            <a:r>
              <a:rPr lang="en-US" sz="2400" dirty="0">
                <a:solidFill>
                  <a:srgbClr val="DA0202"/>
                </a:solidFill>
              </a:rPr>
              <a:t> </a:t>
            </a:r>
          </a:p>
          <a:p>
            <a:r>
              <a:rPr lang="en-US" sz="2400" b="1" dirty="0"/>
              <a:t>Topic 8 Lesson 4 </a:t>
            </a:r>
            <a:r>
              <a:rPr lang="en-US" sz="2400" dirty="0"/>
              <a:t>The Unification of Italy </a:t>
            </a:r>
          </a:p>
        </p:txBody>
      </p:sp>
    </p:spTree>
    <p:extLst>
      <p:ext uri="{BB962C8B-B14F-4D97-AF65-F5344CB8AC3E}">
        <p14:creationId xmlns:p14="http://schemas.microsoft.com/office/powerpoint/2010/main" val="348375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95" y="198735"/>
            <a:ext cx="8978536" cy="461665"/>
          </a:xfrm>
          <a:prstGeom prst="rect">
            <a:avLst/>
          </a:prstGeom>
          <a:noFill/>
        </p:spPr>
        <p:txBody>
          <a:bodyPr vert="horz" wrap="square" rtlCol="0">
            <a:spAutoFit/>
          </a:bodyPr>
          <a:lstStyle/>
          <a:p>
            <a:pPr algn="ctr"/>
            <a:r>
              <a:rPr lang="en-US" sz="2400" b="1">
                <a:solidFill>
                  <a:srgbClr val="0072BC"/>
                </a:solidFill>
              </a:rPr>
              <a:t>First Steps to Italian Unity</a:t>
            </a:r>
          </a:p>
        </p:txBody>
      </p:sp>
      <p:sp>
        <p:nvSpPr>
          <p:cNvPr id="3" name="TextBox 2"/>
          <p:cNvSpPr txBox="1"/>
          <p:nvPr/>
        </p:nvSpPr>
        <p:spPr>
          <a:xfrm>
            <a:off x="95795" y="860335"/>
            <a:ext cx="8978536" cy="4893647"/>
          </a:xfrm>
          <a:prstGeom prst="rect">
            <a:avLst/>
          </a:prstGeom>
          <a:noFill/>
        </p:spPr>
        <p:txBody>
          <a:bodyPr vert="horz" wrap="square" rtlCol="0">
            <a:spAutoFit/>
          </a:bodyPr>
          <a:lstStyle/>
          <a:p>
            <a:pPr algn="ctr"/>
            <a:r>
              <a:rPr lang="en-US" sz="2400" dirty="0"/>
              <a:t>Obstacles to Unity</a:t>
            </a:r>
          </a:p>
          <a:p>
            <a:pPr marL="342900" indent="-342900">
              <a:buFont typeface="Arial" panose="020B0604020202020204" pitchFamily="34" charset="0"/>
              <a:buChar char="•"/>
            </a:pPr>
            <a:r>
              <a:rPr lang="en-US" sz="2400" dirty="0"/>
              <a:t>Invasions by Napoleon will inspire unity</a:t>
            </a:r>
          </a:p>
          <a:p>
            <a:pPr marL="342900" indent="-342900">
              <a:buFont typeface="Arial" panose="020B0604020202020204" pitchFamily="34" charset="0"/>
              <a:buChar char="•"/>
            </a:pPr>
            <a:r>
              <a:rPr lang="en-US" sz="2400" dirty="0"/>
              <a:t>The Austrian empire wants Italy divided</a:t>
            </a:r>
          </a:p>
          <a:p>
            <a:pPr marL="342900" indent="-342900">
              <a:buFont typeface="Arial" panose="020B0604020202020204" pitchFamily="34" charset="0"/>
              <a:buChar char="•"/>
            </a:pPr>
            <a:r>
              <a:rPr lang="en-US" sz="2400" dirty="0"/>
              <a:t>Between 1820-1848 nationalists will organize and revolt. The Austrians will put them down  </a:t>
            </a:r>
          </a:p>
          <a:p>
            <a:pPr algn="ctr"/>
            <a:r>
              <a:rPr lang="en-US" sz="2400" dirty="0"/>
              <a:t>Mazzini's Young Italy</a:t>
            </a:r>
          </a:p>
          <a:p>
            <a:pPr marL="342900" indent="-342900">
              <a:buFont typeface="Arial" panose="020B0604020202020204" pitchFamily="34" charset="0"/>
              <a:buChar char="•"/>
            </a:pPr>
            <a:r>
              <a:rPr lang="en-US" sz="2400" dirty="0"/>
              <a:t>In the 1830’s Giuseppe Mazzini will set up the Young Italy society. This is a secret society to unify Italy</a:t>
            </a:r>
          </a:p>
          <a:p>
            <a:pPr marL="342900" indent="-342900">
              <a:buFont typeface="Arial" panose="020B0604020202020204" pitchFamily="34" charset="0"/>
              <a:buChar char="•"/>
            </a:pPr>
            <a:r>
              <a:rPr lang="en-US" sz="2400" dirty="0"/>
              <a:t>In 1849 Mazzini will set up a radical republic in Rome. It will be toppled by the French and Mazzini will be exiled</a:t>
            </a:r>
          </a:p>
          <a:p>
            <a:pPr algn="ctr"/>
            <a:r>
              <a:rPr lang="en-US" sz="2400" dirty="0"/>
              <a:t>Nationalism Spreads</a:t>
            </a:r>
          </a:p>
          <a:p>
            <a:pPr marL="342900" indent="-342900">
              <a:buFont typeface="Arial" panose="020B0604020202020204" pitchFamily="34" charset="0"/>
              <a:buChar char="•"/>
            </a:pPr>
            <a:r>
              <a:rPr lang="en-US" sz="2400" dirty="0"/>
              <a:t>It will spread because of a shared language, traditions, and history</a:t>
            </a:r>
          </a:p>
          <a:p>
            <a:pPr marL="342900" indent="-342900">
              <a:buFont typeface="Arial" panose="020B0604020202020204" pitchFamily="34" charset="0"/>
              <a:buChar char="•"/>
            </a:pPr>
            <a:r>
              <a:rPr lang="en-US" sz="2400" dirty="0"/>
              <a:t>It will also make more economic sense for Italy as well </a:t>
            </a:r>
          </a:p>
        </p:txBody>
      </p:sp>
    </p:spTree>
    <p:extLst>
      <p:ext uri="{BB962C8B-B14F-4D97-AF65-F5344CB8AC3E}">
        <p14:creationId xmlns:p14="http://schemas.microsoft.com/office/powerpoint/2010/main" val="19720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961" y="340836"/>
            <a:ext cx="8625449" cy="461665"/>
          </a:xfrm>
          <a:prstGeom prst="rect">
            <a:avLst/>
          </a:prstGeom>
          <a:noFill/>
        </p:spPr>
        <p:txBody>
          <a:bodyPr vert="horz" wrap="square" rtlCol="0">
            <a:spAutoFit/>
          </a:bodyPr>
          <a:lstStyle/>
          <a:p>
            <a:pPr algn="ctr"/>
            <a:r>
              <a:rPr lang="en-US" sz="2400" b="1" dirty="0">
                <a:solidFill>
                  <a:srgbClr val="0072BC"/>
                </a:solidFill>
              </a:rPr>
              <a:t>First Steps to Italian Unity</a:t>
            </a:r>
          </a:p>
        </p:txBody>
      </p:sp>
      <p:pic>
        <p:nvPicPr>
          <p:cNvPr id="3" name="Picture 2" descr="HSWH_SC_L04_M00068_FUL.png"/>
          <p:cNvPicPr>
            <a:picLocks/>
          </p:cNvPicPr>
          <p:nvPr/>
        </p:nvPicPr>
        <p:blipFill>
          <a:blip r:embed="rId2">
            <a:extLst>
              <a:ext uri="{28A0092B-C50C-407E-A947-70E740481C1C}">
                <a14:useLocalDpi xmlns:a14="http://schemas.microsoft.com/office/drawing/2010/main" val="0"/>
              </a:ext>
            </a:extLst>
          </a:blip>
          <a:stretch>
            <a:fillRect/>
          </a:stretch>
        </p:blipFill>
        <p:spPr>
          <a:xfrm>
            <a:off x="237591" y="802501"/>
            <a:ext cx="8768858" cy="4899799"/>
          </a:xfrm>
          <a:prstGeom prst="rect">
            <a:avLst/>
          </a:prstGeom>
        </p:spPr>
      </p:pic>
      <p:sp>
        <p:nvSpPr>
          <p:cNvPr id="4" name="TextBox 3"/>
          <p:cNvSpPr txBox="1"/>
          <p:nvPr/>
        </p:nvSpPr>
        <p:spPr>
          <a:xfrm>
            <a:off x="279400" y="5778500"/>
            <a:ext cx="8627010" cy="1015663"/>
          </a:xfrm>
          <a:prstGeom prst="rect">
            <a:avLst/>
          </a:prstGeom>
          <a:noFill/>
        </p:spPr>
        <p:txBody>
          <a:bodyPr vert="horz" wrap="square" rtlCol="0">
            <a:spAutoFit/>
          </a:bodyPr>
          <a:lstStyle/>
          <a:p>
            <a:r>
              <a:rPr lang="en-US" sz="2000" dirty="0"/>
              <a:t>Analyze Maps On the Italian peninsula, the Congress of Vienna gave Austria control of the north, while monarchs ruled other Italian states. Which Italian states were controlled directly by Austria? Which were ruled by Hapsburgs?</a:t>
            </a:r>
          </a:p>
        </p:txBody>
      </p:sp>
    </p:spTree>
    <p:extLst>
      <p:ext uri="{BB962C8B-B14F-4D97-AF65-F5344CB8AC3E}">
        <p14:creationId xmlns:p14="http://schemas.microsoft.com/office/powerpoint/2010/main" val="55614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259695"/>
            <a:ext cx="8555111" cy="461665"/>
          </a:xfrm>
          <a:prstGeom prst="rect">
            <a:avLst/>
          </a:prstGeom>
          <a:noFill/>
        </p:spPr>
        <p:txBody>
          <a:bodyPr vert="horz" wrap="square" rtlCol="0">
            <a:spAutoFit/>
          </a:bodyPr>
          <a:lstStyle/>
          <a:p>
            <a:pPr algn="ctr"/>
            <a:r>
              <a:rPr lang="en-US" sz="2400" b="1" dirty="0">
                <a:solidFill>
                  <a:srgbClr val="0072BC"/>
                </a:solidFill>
              </a:rPr>
              <a:t>First Steps to Italian Unity</a:t>
            </a:r>
          </a:p>
        </p:txBody>
      </p:sp>
      <p:pic>
        <p:nvPicPr>
          <p:cNvPr id="3" name="Picture 2" descr="HSWH_SC_L04_R1065191_FUL.png"/>
          <p:cNvPicPr>
            <a:picLocks/>
          </p:cNvPicPr>
          <p:nvPr/>
        </p:nvPicPr>
        <p:blipFill>
          <a:blip r:embed="rId2">
            <a:extLst>
              <a:ext uri="{28A0092B-C50C-407E-A947-70E740481C1C}">
                <a14:useLocalDpi xmlns:a14="http://schemas.microsoft.com/office/drawing/2010/main" val="0"/>
              </a:ext>
            </a:extLst>
          </a:blip>
          <a:stretch>
            <a:fillRect/>
          </a:stretch>
        </p:blipFill>
        <p:spPr>
          <a:xfrm>
            <a:off x="2629682" y="721360"/>
            <a:ext cx="3981156" cy="5131732"/>
          </a:xfrm>
          <a:prstGeom prst="rect">
            <a:avLst/>
          </a:prstGeom>
        </p:spPr>
      </p:pic>
      <p:sp>
        <p:nvSpPr>
          <p:cNvPr id="4" name="TextBox 3"/>
          <p:cNvSpPr txBox="1"/>
          <p:nvPr/>
        </p:nvSpPr>
        <p:spPr>
          <a:xfrm>
            <a:off x="279400" y="5853093"/>
            <a:ext cx="8681720" cy="1015663"/>
          </a:xfrm>
          <a:prstGeom prst="rect">
            <a:avLst/>
          </a:prstGeom>
          <a:noFill/>
        </p:spPr>
        <p:txBody>
          <a:bodyPr vert="horz" wrap="square" rtlCol="0">
            <a:spAutoFit/>
          </a:bodyPr>
          <a:lstStyle/>
          <a:p>
            <a:r>
              <a:rPr lang="en-US" sz="2000" dirty="0"/>
              <a:t>Giuseppe Mazzini, the founder of Young Italy, dreamed of a unified Italian republic. Due to his failed attempts at revolution, he spent many years in exile but continued to inspire Italian nationalism.</a:t>
            </a:r>
          </a:p>
        </p:txBody>
      </p:sp>
    </p:spTree>
    <p:extLst>
      <p:ext uri="{BB962C8B-B14F-4D97-AF65-F5344CB8AC3E}">
        <p14:creationId xmlns:p14="http://schemas.microsoft.com/office/powerpoint/2010/main" val="301233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171" y="190026"/>
            <a:ext cx="8839199" cy="461665"/>
          </a:xfrm>
          <a:prstGeom prst="rect">
            <a:avLst/>
          </a:prstGeom>
          <a:noFill/>
        </p:spPr>
        <p:txBody>
          <a:bodyPr vert="horz" wrap="square" rtlCol="0">
            <a:spAutoFit/>
          </a:bodyPr>
          <a:lstStyle/>
          <a:p>
            <a:pPr algn="ctr"/>
            <a:r>
              <a:rPr lang="en-US" sz="2400" b="1" dirty="0">
                <a:solidFill>
                  <a:srgbClr val="0072BC"/>
                </a:solidFill>
              </a:rPr>
              <a:t>The Struggle for Italy</a:t>
            </a:r>
          </a:p>
        </p:txBody>
      </p:sp>
      <p:sp>
        <p:nvSpPr>
          <p:cNvPr id="3" name="TextBox 2"/>
          <p:cNvSpPr txBox="1"/>
          <p:nvPr/>
        </p:nvSpPr>
        <p:spPr>
          <a:xfrm>
            <a:off x="174170" y="772523"/>
            <a:ext cx="8839199" cy="4893647"/>
          </a:xfrm>
          <a:prstGeom prst="rect">
            <a:avLst/>
          </a:prstGeom>
          <a:noFill/>
        </p:spPr>
        <p:txBody>
          <a:bodyPr vert="horz" wrap="square" rtlCol="0">
            <a:spAutoFit/>
          </a:bodyPr>
          <a:lstStyle/>
          <a:p>
            <a:pPr algn="ctr"/>
            <a:r>
              <a:rPr lang="en-US" sz="2400" dirty="0"/>
              <a:t>Cavour, a Crafty Politician</a:t>
            </a:r>
          </a:p>
          <a:p>
            <a:pPr marL="342900" indent="-342900">
              <a:buFont typeface="Arial" panose="020B0604020202020204" pitchFamily="34" charset="0"/>
              <a:buChar char="•"/>
            </a:pPr>
            <a:r>
              <a:rPr lang="en-US" sz="2400" dirty="0"/>
              <a:t>In 1852 Cavour becomes Sardinia’s Prime minister</a:t>
            </a:r>
          </a:p>
          <a:p>
            <a:pPr marL="342900" indent="-342900">
              <a:buFont typeface="Arial" panose="020B0604020202020204" pitchFamily="34" charset="0"/>
              <a:buChar char="•"/>
            </a:pPr>
            <a:r>
              <a:rPr lang="en-US" sz="2400" dirty="0"/>
              <a:t>He reforms Sardinia’s economy, but long-term plans is to recover 2 northern Italian provinces from Austria</a:t>
            </a:r>
          </a:p>
          <a:p>
            <a:pPr algn="ctr"/>
            <a:r>
              <a:rPr lang="en-US" sz="2400" dirty="0"/>
              <a:t>Cavour Plots with France</a:t>
            </a:r>
          </a:p>
          <a:p>
            <a:pPr marL="342900" indent="-342900">
              <a:buFont typeface="Arial" panose="020B0604020202020204" pitchFamily="34" charset="0"/>
              <a:buChar char="•"/>
            </a:pPr>
            <a:r>
              <a:rPr lang="en-US" sz="2400" dirty="0"/>
              <a:t>In 1858 Cavour agrees a secret deal with France for help against Austria if they go to war and they do. France and Cavour win, and Cavour gets the provinces from Austria. Other northern Italian areas also rebel and join Sardinia</a:t>
            </a:r>
          </a:p>
          <a:p>
            <a:pPr algn="ctr"/>
            <a:r>
              <a:rPr lang="en-US" sz="2400" dirty="0"/>
              <a:t>Garibaldi’s “Red Shirts”</a:t>
            </a:r>
          </a:p>
          <a:p>
            <a:pPr marL="342900" indent="-342900">
              <a:buFont typeface="Arial" panose="020B0604020202020204" pitchFamily="34" charset="0"/>
              <a:buChar char="•"/>
            </a:pPr>
            <a:r>
              <a:rPr lang="en-US" sz="2400" dirty="0"/>
              <a:t>Garibaldi, in the south, will recruit fighters and with Cavour’s help will land in Sicily with weapons</a:t>
            </a:r>
          </a:p>
          <a:p>
            <a:pPr marL="342900" indent="-342900">
              <a:buFont typeface="Arial" panose="020B0604020202020204" pitchFamily="34" charset="0"/>
              <a:buChar char="•"/>
            </a:pPr>
            <a:r>
              <a:rPr lang="en-US" sz="2400" dirty="0"/>
              <a:t>Garibaldi will take control of Sicily quickly and head toward Naples</a:t>
            </a:r>
          </a:p>
        </p:txBody>
      </p:sp>
    </p:spTree>
    <p:extLst>
      <p:ext uri="{BB962C8B-B14F-4D97-AF65-F5344CB8AC3E}">
        <p14:creationId xmlns:p14="http://schemas.microsoft.com/office/powerpoint/2010/main" val="8200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681720" cy="461665"/>
          </a:xfrm>
          <a:prstGeom prst="rect">
            <a:avLst/>
          </a:prstGeom>
          <a:noFill/>
        </p:spPr>
        <p:txBody>
          <a:bodyPr vert="horz" wrap="square" rtlCol="0">
            <a:spAutoFit/>
          </a:bodyPr>
          <a:lstStyle/>
          <a:p>
            <a:pPr algn="ctr"/>
            <a:r>
              <a:rPr lang="en-US" sz="2400" b="1" dirty="0">
                <a:solidFill>
                  <a:srgbClr val="0072BC"/>
                </a:solidFill>
              </a:rPr>
              <a:t>The Struggle for Italy</a:t>
            </a:r>
          </a:p>
        </p:txBody>
      </p:sp>
      <p:sp>
        <p:nvSpPr>
          <p:cNvPr id="3" name="TextBox 2"/>
          <p:cNvSpPr txBox="1"/>
          <p:nvPr/>
        </p:nvSpPr>
        <p:spPr>
          <a:xfrm>
            <a:off x="279400" y="1460500"/>
            <a:ext cx="8681720" cy="2677656"/>
          </a:xfrm>
          <a:prstGeom prst="rect">
            <a:avLst/>
          </a:prstGeom>
          <a:noFill/>
        </p:spPr>
        <p:txBody>
          <a:bodyPr vert="horz" wrap="square" rtlCol="0">
            <a:spAutoFit/>
          </a:bodyPr>
          <a:lstStyle/>
          <a:p>
            <a:pPr lvl="0" algn="ctr"/>
            <a:r>
              <a:rPr lang="en-US" sz="2400" dirty="0">
                <a:solidFill>
                  <a:prstClr val="black"/>
                </a:solidFill>
              </a:rPr>
              <a:t>Unity Achieved</a:t>
            </a:r>
          </a:p>
          <a:p>
            <a:pPr marL="342900" lvl="0" indent="-342900">
              <a:buFont typeface="Arial" panose="020B0604020202020204" pitchFamily="34" charset="0"/>
              <a:buChar char="•"/>
            </a:pPr>
            <a:r>
              <a:rPr lang="en-US" sz="2400" dirty="0">
                <a:solidFill>
                  <a:prstClr val="black"/>
                </a:solidFill>
              </a:rPr>
              <a:t>Cavour, afraid that Garibaldi would set up his own republic in the south, sends Sardinian troops to Naples. The troops go and Garibaldi turns over Sicily and Naples to them and Sardinian king Victor Emmanuel </a:t>
            </a:r>
          </a:p>
          <a:p>
            <a:pPr marL="342900" lvl="0" indent="-342900">
              <a:buFont typeface="Arial" panose="020B0604020202020204" pitchFamily="34" charset="0"/>
              <a:buChar char="•"/>
            </a:pPr>
            <a:r>
              <a:rPr lang="en-US" sz="2400" dirty="0">
                <a:solidFill>
                  <a:prstClr val="black"/>
                </a:solidFill>
              </a:rPr>
              <a:t>With the Franco Prussian war of 1870, France takes troops out of Rome and Italy is once again a united land</a:t>
            </a:r>
          </a:p>
        </p:txBody>
      </p:sp>
    </p:spTree>
    <p:extLst>
      <p:ext uri="{BB962C8B-B14F-4D97-AF65-F5344CB8AC3E}">
        <p14:creationId xmlns:p14="http://schemas.microsoft.com/office/powerpoint/2010/main" val="413669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404167"/>
            <a:ext cx="8456637" cy="461665"/>
          </a:xfrm>
          <a:prstGeom prst="rect">
            <a:avLst/>
          </a:prstGeom>
          <a:noFill/>
        </p:spPr>
        <p:txBody>
          <a:bodyPr vert="horz" wrap="square" rtlCol="0">
            <a:spAutoFit/>
          </a:bodyPr>
          <a:lstStyle/>
          <a:p>
            <a:pPr algn="ctr"/>
            <a:r>
              <a:rPr lang="en-US" sz="2400" b="1" dirty="0">
                <a:solidFill>
                  <a:srgbClr val="0072BC"/>
                </a:solidFill>
              </a:rPr>
              <a:t>The Struggle for Italy</a:t>
            </a:r>
          </a:p>
        </p:txBody>
      </p:sp>
      <p:pic>
        <p:nvPicPr>
          <p:cNvPr id="3" name="Picture 2" descr="HSWH_SC_L04_R1065192_FUL.png"/>
          <p:cNvPicPr>
            <a:picLocks/>
          </p:cNvPicPr>
          <p:nvPr/>
        </p:nvPicPr>
        <p:blipFill>
          <a:blip r:embed="rId2">
            <a:extLst>
              <a:ext uri="{28A0092B-C50C-407E-A947-70E740481C1C}">
                <a14:useLocalDpi xmlns:a14="http://schemas.microsoft.com/office/drawing/2010/main" val="0"/>
              </a:ext>
            </a:extLst>
          </a:blip>
          <a:stretch>
            <a:fillRect/>
          </a:stretch>
        </p:blipFill>
        <p:spPr>
          <a:xfrm>
            <a:off x="2334258" y="953420"/>
            <a:ext cx="4346917" cy="4737491"/>
          </a:xfrm>
          <a:prstGeom prst="rect">
            <a:avLst/>
          </a:prstGeom>
        </p:spPr>
      </p:pic>
      <p:sp>
        <p:nvSpPr>
          <p:cNvPr id="4" name="TextBox 3"/>
          <p:cNvSpPr txBox="1"/>
          <p:nvPr/>
        </p:nvSpPr>
        <p:spPr>
          <a:xfrm>
            <a:off x="279399" y="5778500"/>
            <a:ext cx="8653585" cy="1015663"/>
          </a:xfrm>
          <a:prstGeom prst="rect">
            <a:avLst/>
          </a:prstGeom>
          <a:noFill/>
        </p:spPr>
        <p:txBody>
          <a:bodyPr vert="horz" wrap="square" rtlCol="0">
            <a:spAutoFit/>
          </a:bodyPr>
          <a:lstStyle/>
          <a:p>
            <a:r>
              <a:rPr lang="en-US" sz="2000" dirty="0"/>
              <a:t>Prime Minister Cavour (middle) served Sardinia’s King Victor Emmanuel II ( right) with great success. Cavour improved the economy and brought other Italian states under Sardinian rule.</a:t>
            </a:r>
          </a:p>
        </p:txBody>
      </p:sp>
    </p:spTree>
    <p:extLst>
      <p:ext uri="{BB962C8B-B14F-4D97-AF65-F5344CB8AC3E}">
        <p14:creationId xmlns:p14="http://schemas.microsoft.com/office/powerpoint/2010/main" val="2692036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458</TotalTime>
  <Words>807</Words>
  <Application>Microsoft Office PowerPoint</Application>
  <PresentationFormat>On-screen Show (4:3)</PresentationFormat>
  <Paragraphs>80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12</cp:revision>
  <dcterms:created xsi:type="dcterms:W3CDTF">2014-12-09T15:54:05Z</dcterms:created>
  <dcterms:modified xsi:type="dcterms:W3CDTF">2020-04-24T20:59:45Z</dcterms:modified>
</cp:coreProperties>
</file>